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0" r:id="rId3"/>
    <p:sldId id="257" r:id="rId4"/>
    <p:sldId id="256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B31182-1E47-4236-A674-8C22A5B4586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0EF923-E4E7-4635-9946-D447D54480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An Overview of  a Strategic Planning Approach: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  </a:t>
            </a:r>
            <a:r>
              <a:rPr lang="en-US" sz="2700" dirty="0" smtClean="0"/>
              <a:t>USFWS Coastal Conservation and Partners for Fish and Wildlife Programs 2012-2016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Neil </a:t>
            </a:r>
            <a:r>
              <a:rPr lang="en-US" dirty="0" err="1" smtClean="0">
                <a:solidFill>
                  <a:schemeClr val="accent1"/>
                </a:solidFill>
              </a:rPr>
              <a:t>Stichert</a:t>
            </a:r>
            <a:endParaRPr lang="en-US" dirty="0" smtClean="0">
              <a:solidFill>
                <a:schemeClr val="accent1"/>
              </a:solidFill>
            </a:endParaRP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October 16, 2012</a:t>
            </a:r>
          </a:p>
        </p:txBody>
      </p:sp>
    </p:spTree>
    <p:extLst>
      <p:ext uri="{BB962C8B-B14F-4D97-AF65-F5344CB8AC3E}">
        <p14:creationId xmlns:p14="http://schemas.microsoft.com/office/powerpoint/2010/main" val="9552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52728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US" dirty="0" smtClean="0"/>
              <a:t>Planning Lessons: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n-ea"/>
                <a:cs typeface="+mn-cs"/>
              </a:rPr>
              <a:t>SWOT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+mn-ea"/>
                <a:cs typeface="+mn-cs"/>
              </a:rPr>
              <a:t>Exercises: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+mn-ea"/>
                <a:cs typeface="+mn-cs"/>
              </a:rPr>
              <a:t>Be prepared for unvarnished and/or contradictory feedback </a:t>
            </a:r>
            <a:r>
              <a:rPr lang="en-US" sz="2400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073E87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133600"/>
            <a:ext cx="3822192" cy="4133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5200" b="1" dirty="0"/>
              <a:t>Strengths of program</a:t>
            </a:r>
            <a:r>
              <a:rPr lang="en-US" sz="5200" b="1" dirty="0" smtClean="0"/>
              <a:t>:  &lt;verbatim responses&gt;</a:t>
            </a:r>
            <a:endParaRPr lang="en-US" sz="5200" b="1" dirty="0"/>
          </a:p>
          <a:p>
            <a:pPr lvl="0"/>
            <a:r>
              <a:rPr lang="en-US" sz="5200" dirty="0" smtClean="0"/>
              <a:t>Technical </a:t>
            </a:r>
            <a:r>
              <a:rPr lang="en-US" sz="5200" dirty="0"/>
              <a:t>support and expertise</a:t>
            </a:r>
            <a:endParaRPr lang="en-US" sz="5200" b="1" dirty="0"/>
          </a:p>
          <a:p>
            <a:pPr lvl="0"/>
            <a:r>
              <a:rPr lang="en-US" sz="5200" dirty="0"/>
              <a:t>Responsiveness &amp; flexibility</a:t>
            </a:r>
            <a:endParaRPr lang="en-US" sz="5200" b="1" dirty="0"/>
          </a:p>
          <a:p>
            <a:pPr lvl="0"/>
            <a:r>
              <a:rPr lang="en-US" sz="5200" dirty="0"/>
              <a:t>Diverse funding sources &amp; blending applicable funds</a:t>
            </a:r>
            <a:endParaRPr lang="en-US" sz="5200" b="1" dirty="0"/>
          </a:p>
          <a:p>
            <a:pPr lvl="0"/>
            <a:r>
              <a:rPr lang="en-US" sz="5200" dirty="0"/>
              <a:t>Bringing partners/cooperators together</a:t>
            </a:r>
            <a:endParaRPr lang="en-US" sz="5200" b="1" dirty="0"/>
          </a:p>
          <a:p>
            <a:pPr lvl="0"/>
            <a:r>
              <a:rPr lang="en-US" sz="5200" dirty="0"/>
              <a:t>Capacity and funding mechanisms to work with private landowners</a:t>
            </a:r>
            <a:endParaRPr lang="en-US" sz="5200" b="1" dirty="0"/>
          </a:p>
          <a:p>
            <a:pPr lvl="0"/>
            <a:r>
              <a:rPr lang="en-US" sz="5200" dirty="0"/>
              <a:t>Flexibility to fund assessments, planning efforts, educational programs rather than just “on the ground” projects</a:t>
            </a:r>
            <a:endParaRPr lang="en-US" sz="5200" b="1" dirty="0"/>
          </a:p>
          <a:p>
            <a:pPr lvl="0"/>
            <a:r>
              <a:rPr lang="en-US" sz="5200" dirty="0"/>
              <a:t>Putting a “personable face” to the bureaucracy</a:t>
            </a:r>
            <a:endParaRPr lang="en-US" sz="5200" b="1" dirty="0"/>
          </a:p>
          <a:p>
            <a:pPr lvl="0"/>
            <a:r>
              <a:rPr lang="en-US" sz="5200" dirty="0"/>
              <a:t>Willingness to work with other agencies/partners for best results &amp; solutions</a:t>
            </a:r>
            <a:endParaRPr lang="en-US" sz="5200" b="1" dirty="0"/>
          </a:p>
          <a:p>
            <a:pPr lvl="0"/>
            <a:r>
              <a:rPr lang="en-US" sz="5200" dirty="0"/>
              <a:t>Desire to solicit valuable feedback from partners/cooperators</a:t>
            </a:r>
            <a:endParaRPr lang="en-US" sz="5200" b="1" dirty="0"/>
          </a:p>
          <a:p>
            <a:pPr lvl="0"/>
            <a:r>
              <a:rPr lang="en-US" sz="5200" dirty="0"/>
              <a:t>Access to personnel in </a:t>
            </a:r>
            <a:r>
              <a:rPr lang="en-US" sz="5200" dirty="0" smtClean="0"/>
              <a:t>field</a:t>
            </a:r>
            <a:endParaRPr lang="en-US" sz="5200" b="1" dirty="0" smtClean="0"/>
          </a:p>
          <a:p>
            <a:pPr lvl="0"/>
            <a:r>
              <a:rPr lang="en-US" sz="5200" dirty="0" smtClean="0"/>
              <a:t>Focus on result-driven projects supported by science</a:t>
            </a:r>
            <a:endParaRPr lang="en-US" sz="5200" b="1" dirty="0" smtClean="0"/>
          </a:p>
          <a:p>
            <a:pPr lvl="0"/>
            <a:r>
              <a:rPr lang="en-US" sz="5200" dirty="0" smtClean="0"/>
              <a:t>Inclusion </a:t>
            </a:r>
            <a:r>
              <a:rPr lang="en-US" sz="5200" dirty="0"/>
              <a:t>of municipalities, tribes, nonprofits, individuals, etc. in programs </a:t>
            </a:r>
            <a:endParaRPr lang="en-US" sz="5200" b="1" dirty="0"/>
          </a:p>
          <a:p>
            <a:pPr lvl="0"/>
            <a:r>
              <a:rPr lang="en-US" sz="5200" dirty="0"/>
              <a:t>Effectiveness of staff</a:t>
            </a:r>
            <a:endParaRPr lang="en-US" sz="5200" b="1" dirty="0"/>
          </a:p>
          <a:p>
            <a:pPr lvl="0"/>
            <a:r>
              <a:rPr lang="en-US" sz="5200" dirty="0"/>
              <a:t>Broad reach</a:t>
            </a:r>
            <a:endParaRPr lang="en-US" sz="5200" b="1" dirty="0"/>
          </a:p>
          <a:p>
            <a:pPr lvl="0"/>
            <a:r>
              <a:rPr lang="en-US" sz="5200" dirty="0"/>
              <a:t>Selection of projects that are visible in communities</a:t>
            </a:r>
            <a:endParaRPr lang="en-US" sz="5200" b="1" dirty="0"/>
          </a:p>
          <a:p>
            <a:endParaRPr lang="en-US" sz="5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200" y="2057400"/>
            <a:ext cx="3822192" cy="4145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List Weaknesses of program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</a:p>
          <a:p>
            <a:pPr lvl="0"/>
            <a:r>
              <a:rPr lang="en-US" dirty="0"/>
              <a:t>Excellent staff spread thin</a:t>
            </a:r>
            <a:endParaRPr lang="en-US" b="1" dirty="0"/>
          </a:p>
          <a:p>
            <a:pPr lvl="0"/>
            <a:r>
              <a:rPr lang="en-US" dirty="0"/>
              <a:t>Small grants very helpful but require same reporting as large grants</a:t>
            </a:r>
            <a:endParaRPr lang="en-US" b="1" dirty="0"/>
          </a:p>
          <a:p>
            <a:pPr lvl="0"/>
            <a:r>
              <a:rPr lang="en-US" dirty="0"/>
              <a:t>More projects than personnel</a:t>
            </a:r>
            <a:endParaRPr lang="en-US" b="1" dirty="0"/>
          </a:p>
          <a:p>
            <a:pPr lvl="0"/>
            <a:r>
              <a:rPr lang="en-US" dirty="0"/>
              <a:t>Programs have a lot of overlap </a:t>
            </a:r>
            <a:endParaRPr lang="en-US" b="1" dirty="0"/>
          </a:p>
          <a:p>
            <a:pPr lvl="0"/>
            <a:r>
              <a:rPr lang="en-US" dirty="0"/>
              <a:t>Coastal program seems almost too broad-reaching</a:t>
            </a:r>
            <a:endParaRPr lang="en-US" b="1" dirty="0"/>
          </a:p>
          <a:p>
            <a:pPr lvl="0"/>
            <a:r>
              <a:rPr lang="en-US" dirty="0"/>
              <a:t>Paperwork burdens</a:t>
            </a:r>
            <a:endParaRPr lang="en-US" b="1" dirty="0"/>
          </a:p>
          <a:p>
            <a:pPr lvl="0"/>
            <a:r>
              <a:rPr lang="en-US" dirty="0"/>
              <a:t>Lack of technical assistance</a:t>
            </a:r>
            <a:endParaRPr lang="en-US" b="1" dirty="0"/>
          </a:p>
          <a:p>
            <a:pPr lvl="0"/>
            <a:r>
              <a:rPr lang="en-US" dirty="0"/>
              <a:t>Limited access to partners programs does not increase partnerships with non-profits &amp; other citizen groups</a:t>
            </a:r>
            <a:endParaRPr lang="en-US" b="1" dirty="0"/>
          </a:p>
          <a:p>
            <a:pPr lvl="0"/>
            <a:r>
              <a:rPr lang="en-US" dirty="0"/>
              <a:t>Field offices may be spread too thin for maximum productivity/awareness of needed projects/focus</a:t>
            </a:r>
            <a:endParaRPr lang="en-US" b="1" dirty="0"/>
          </a:p>
          <a:p>
            <a:pPr lvl="0"/>
            <a:r>
              <a:rPr lang="en-US" dirty="0"/>
              <a:t>Too many organizations competing for limited funds</a:t>
            </a:r>
            <a:endParaRPr lang="en-US" b="1" dirty="0"/>
          </a:p>
          <a:p>
            <a:pPr lvl="0"/>
            <a:r>
              <a:rPr lang="en-US" dirty="0"/>
              <a:t>Lack of multi-year/multi-phase grants</a:t>
            </a:r>
            <a:endParaRPr lang="en-US" b="1" dirty="0"/>
          </a:p>
          <a:p>
            <a:pPr lvl="0"/>
            <a:r>
              <a:rPr lang="en-US" dirty="0"/>
              <a:t>Overly dependent on partners to do the work</a:t>
            </a:r>
            <a:endParaRPr lang="en-US" b="1" dirty="0"/>
          </a:p>
          <a:p>
            <a:pPr lvl="0"/>
            <a:r>
              <a:rPr lang="en-US" dirty="0"/>
              <a:t>History of only focusing on projects solely benefiting FWS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US" dirty="0" smtClean="0"/>
              <a:t>Planning Lessons: </a:t>
            </a:r>
            <a:r>
              <a:rPr lang="en-US" sz="2700" dirty="0" smtClean="0"/>
              <a:t>Having a template helps with shaping a message but hurts creativity and constrains thinking</a:t>
            </a:r>
            <a:r>
              <a:rPr lang="en-US" sz="2400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073E87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62000" y="2895600"/>
            <a:ext cx="7696200" cy="3447288"/>
          </a:xfrm>
        </p:spPr>
        <p:txBody>
          <a:bodyPr/>
          <a:lstStyle/>
          <a:p>
            <a:r>
              <a:rPr lang="en-US" dirty="0" smtClean="0"/>
              <a:t>SEAKFHP should review effective plans and find existing guidance documents, but convene a robust process to determine its role, course, and partnerships.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52728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US" dirty="0" smtClean="0"/>
              <a:t>Planning Lessons: </a:t>
            </a:r>
            <a:r>
              <a:rPr lang="en-US" sz="2700" dirty="0" smtClean="0"/>
              <a:t>Asking for and reviewing partner priorities was a useful exercise, but doesn’t define your own.</a:t>
            </a:r>
            <a:r>
              <a:rPr lang="en-US" sz="2400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073E87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85800" y="2514600"/>
            <a:ext cx="7696200" cy="344728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200" dirty="0" smtClean="0"/>
              <a:t>Partner Priorities</a:t>
            </a:r>
          </a:p>
          <a:p>
            <a:pPr lvl="0"/>
            <a:r>
              <a:rPr lang="en-US" sz="2600" dirty="0" smtClean="0"/>
              <a:t>Conservation </a:t>
            </a:r>
            <a:r>
              <a:rPr lang="en-US" sz="2600" dirty="0"/>
              <a:t>of vital natural areas on private land</a:t>
            </a:r>
            <a:endParaRPr lang="en-US" sz="2600" b="1" dirty="0"/>
          </a:p>
          <a:p>
            <a:pPr lvl="0"/>
            <a:r>
              <a:rPr lang="en-US" sz="2600" dirty="0"/>
              <a:t>Restoration and conservation of marine species and the habitats, including estuaries, marine environments, and freshwater habitats critical to </a:t>
            </a:r>
            <a:r>
              <a:rPr lang="en-US" sz="2600" dirty="0" err="1"/>
              <a:t>anadromous</a:t>
            </a:r>
            <a:r>
              <a:rPr lang="en-US" sz="2600" dirty="0"/>
              <a:t> species</a:t>
            </a:r>
            <a:endParaRPr lang="en-US" sz="2600" b="1" dirty="0"/>
          </a:p>
          <a:p>
            <a:pPr lvl="0"/>
            <a:r>
              <a:rPr lang="en-US" sz="2600" dirty="0"/>
              <a:t>The environmental sustainability of the Mendenhall watershed</a:t>
            </a:r>
            <a:endParaRPr lang="en-US" sz="2600" b="1" dirty="0"/>
          </a:p>
          <a:p>
            <a:pPr lvl="0"/>
            <a:r>
              <a:rPr lang="en-US" sz="2600" dirty="0"/>
              <a:t>Augmenting and enriching our conservation education programs through collaborations (conservation and research projects, preferably involving youth) </a:t>
            </a:r>
          </a:p>
          <a:p>
            <a:pPr lvl="0"/>
            <a:r>
              <a:rPr lang="en-US" sz="2600" dirty="0" smtClean="0"/>
              <a:t>Protecting </a:t>
            </a:r>
            <a:r>
              <a:rPr lang="en-US" sz="2600" dirty="0"/>
              <a:t>and/or restoring natural areas adjacent to schools, or that are especially well suited to conducting educational programs (Fish Creek, </a:t>
            </a:r>
            <a:r>
              <a:rPr lang="en-US" sz="2600" dirty="0" err="1"/>
              <a:t>Eaglecrest</a:t>
            </a:r>
            <a:r>
              <a:rPr lang="en-US" sz="2600" dirty="0"/>
              <a:t> area, Dredge Lakes, Mendenhall River corridor, Mendenhall Wetlands, Montana Creek, Sandy Beach, Gold Creek and Basin Road, </a:t>
            </a:r>
            <a:r>
              <a:rPr lang="en-US" sz="2600" dirty="0" err="1"/>
              <a:t>Auke</a:t>
            </a:r>
            <a:r>
              <a:rPr lang="en-US" sz="2600" dirty="0"/>
              <a:t> Lake; Duck, Jordan, Vanderbilt, Switzer, and Lemon Creeks</a:t>
            </a:r>
            <a:r>
              <a:rPr lang="en-US" sz="2600" dirty="0" smtClean="0"/>
              <a:t>)</a:t>
            </a:r>
            <a:endParaRPr lang="en-US" sz="2600" b="1" dirty="0"/>
          </a:p>
          <a:p>
            <a:pPr lvl="0"/>
            <a:r>
              <a:rPr lang="en-US" sz="2600" dirty="0"/>
              <a:t>Focus on wetland mitigation &amp; outreach education.</a:t>
            </a:r>
            <a:endParaRPr lang="en-US" sz="2600" b="1" dirty="0"/>
          </a:p>
          <a:p>
            <a:pPr lvl="0"/>
            <a:r>
              <a:rPr lang="en-US" sz="2600" dirty="0"/>
              <a:t>Invasive plants management and eradication.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6486146" cy="3447288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performance benchmarks for Programs to achieve</a:t>
            </a:r>
          </a:p>
          <a:p>
            <a:r>
              <a:rPr lang="en-US" dirty="0" smtClean="0"/>
              <a:t>Defines the Program themes and priorities within a broad partnership climate</a:t>
            </a:r>
          </a:p>
          <a:p>
            <a:r>
              <a:rPr lang="en-US" dirty="0" smtClean="0"/>
              <a:t>Serves as a ready reference for staff</a:t>
            </a:r>
          </a:p>
          <a:p>
            <a:r>
              <a:rPr lang="en-US" dirty="0" smtClean="0"/>
              <a:t>Serves as a briefing document during times of attrition.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direction to programs, regions, field stations, and staff</a:t>
            </a:r>
          </a:p>
          <a:p>
            <a:r>
              <a:rPr lang="en-US" dirty="0" smtClean="0"/>
              <a:t>Increase accountability</a:t>
            </a:r>
          </a:p>
          <a:p>
            <a:r>
              <a:rPr lang="en-US" dirty="0" smtClean="0"/>
              <a:t>Define priorities and actions</a:t>
            </a:r>
          </a:p>
          <a:p>
            <a:r>
              <a:rPr lang="en-US" dirty="0" smtClean="0"/>
              <a:t>Marketing/demonstration documents to funders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Planning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1336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nationally in 2011 as the second iteration of PFW and CP programmatic plans</a:t>
            </a:r>
          </a:p>
          <a:p>
            <a:r>
              <a:rPr lang="en-US" dirty="0" smtClean="0"/>
              <a:t>National template was developed and contained required plan elements </a:t>
            </a:r>
          </a:p>
          <a:p>
            <a:r>
              <a:rPr lang="en-US" dirty="0" smtClean="0"/>
              <a:t>National ‘Vision Document’ was stepped down to 8 USFWS Regions</a:t>
            </a:r>
          </a:p>
          <a:p>
            <a:r>
              <a:rPr lang="en-US" dirty="0" smtClean="0"/>
              <a:t>One year development and completion date</a:t>
            </a:r>
          </a:p>
          <a:p>
            <a:r>
              <a:rPr lang="en-US" dirty="0" smtClean="0"/>
              <a:t>Unfunded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Planning Process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28" y="1689224"/>
            <a:ext cx="2932272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0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22192" cy="3447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Staff briefings, readings, and assignments</a:t>
            </a:r>
          </a:p>
          <a:p>
            <a:r>
              <a:rPr lang="en-US" dirty="0" smtClean="0"/>
              <a:t>Partner outreach and focus group meeting</a:t>
            </a:r>
          </a:p>
          <a:p>
            <a:r>
              <a:rPr lang="en-US" dirty="0" smtClean="0"/>
              <a:t>SWOT exercises led by field staff</a:t>
            </a:r>
          </a:p>
          <a:p>
            <a:r>
              <a:rPr lang="en-US" dirty="0" smtClean="0"/>
              <a:t>SWOT responses and meeting themes written into short reports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98" y="381000"/>
            <a:ext cx="2578832" cy="1835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04">
            <a:off x="5663003" y="2367709"/>
            <a:ext cx="2047875" cy="223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4428"/>
            <a:ext cx="2859087" cy="19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35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438400"/>
            <a:ext cx="3822192" cy="3447288"/>
          </a:xfrm>
        </p:spPr>
        <p:txBody>
          <a:bodyPr/>
          <a:lstStyle/>
          <a:p>
            <a:r>
              <a:rPr lang="en-US" dirty="0" smtClean="0"/>
              <a:t>Drafts written and edited from field stations</a:t>
            </a:r>
          </a:p>
          <a:p>
            <a:r>
              <a:rPr lang="en-US" dirty="0" smtClean="0"/>
              <a:t>Combined into regional document</a:t>
            </a:r>
          </a:p>
          <a:p>
            <a:r>
              <a:rPr lang="en-US" dirty="0" smtClean="0"/>
              <a:t>Formatting and layout enhancements– important!</a:t>
            </a:r>
          </a:p>
          <a:p>
            <a:r>
              <a:rPr lang="en-US" dirty="0" smtClean="0"/>
              <a:t>Completion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404">
            <a:off x="5305068" y="2468047"/>
            <a:ext cx="2694911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3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667000"/>
            <a:ext cx="3822192" cy="3447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primary </a:t>
            </a:r>
            <a:r>
              <a:rPr lang="en-US" dirty="0" smtClean="0"/>
              <a:t>Goals </a:t>
            </a:r>
            <a:r>
              <a:rPr lang="en-US" dirty="0"/>
              <a:t>of the Alaska Coastal Program are to:</a:t>
            </a:r>
          </a:p>
          <a:p>
            <a:r>
              <a:rPr lang="en-US" dirty="0"/>
              <a:t>1. Conserve coastal habitat.</a:t>
            </a:r>
          </a:p>
          <a:p>
            <a:r>
              <a:rPr lang="en-US" dirty="0"/>
              <a:t>2. Broaden and strengthen conservation partnerships.</a:t>
            </a:r>
          </a:p>
          <a:p>
            <a:r>
              <a:rPr lang="en-US" dirty="0"/>
              <a:t>3. Improve information-sharing and communication.</a:t>
            </a:r>
          </a:p>
          <a:p>
            <a:r>
              <a:rPr lang="en-US" dirty="0"/>
              <a:t>4. Enhance program workforce.</a:t>
            </a:r>
          </a:p>
          <a:p>
            <a:r>
              <a:rPr lang="en-US" dirty="0"/>
              <a:t>5. Strengthen program accountability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598094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514600"/>
            <a:ext cx="3822192" cy="4038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bjectives</a:t>
            </a:r>
            <a:r>
              <a:rPr lang="en-US" sz="2800" dirty="0"/>
              <a:t>:</a:t>
            </a:r>
          </a:p>
          <a:p>
            <a:r>
              <a:rPr lang="en-US" sz="2200" dirty="0"/>
              <a:t>1. Identify important habitats for species of concern within geographic focus areas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2. Carry out priority conservation actions (i.e., assessment and prioritization of habitats, protection and restoration of key habitats, and outreach). 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2895600"/>
            <a:ext cx="3822192" cy="36576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3. Leverage existing and/or new partners and funding sources to execute strategic </a:t>
            </a:r>
            <a:r>
              <a:rPr lang="en-US" sz="2000" dirty="0" smtClean="0"/>
              <a:t>actions.</a:t>
            </a:r>
          </a:p>
          <a:p>
            <a:endParaRPr lang="en-US" sz="2000" dirty="0"/>
          </a:p>
          <a:p>
            <a:r>
              <a:rPr lang="en-US" sz="2000" dirty="0" smtClean="0"/>
              <a:t>4. Maintain </a:t>
            </a:r>
            <a:r>
              <a:rPr lang="en-US" sz="2000" dirty="0"/>
              <a:t>workforce expertise and working relationships with other Service programs in order to sustain the diverse biological, planning, project management, and assessment skill </a:t>
            </a:r>
            <a:r>
              <a:rPr lang="en-US" sz="2000" dirty="0" smtClean="0"/>
              <a:t>sets.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60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7924800" cy="428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Guiding Principles: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1. Does the action significantly benefit Service trust species and Service priorities?</a:t>
            </a:r>
          </a:p>
          <a:p>
            <a:r>
              <a:rPr lang="en-US" sz="2000" dirty="0"/>
              <a:t>2. Does it support the needs of our partners and existing partnerships (e.g., NFHP, LCCs)?</a:t>
            </a:r>
          </a:p>
          <a:p>
            <a:r>
              <a:rPr lang="en-US" sz="2000" dirty="0"/>
              <a:t>3. Does it enhance habitat connectivity between federal, state, or local designated fish and wildlife habitat </a:t>
            </a:r>
            <a:r>
              <a:rPr lang="en-US" sz="2000" dirty="0" smtClean="0"/>
              <a:t>areas?</a:t>
            </a:r>
          </a:p>
          <a:p>
            <a:r>
              <a:rPr lang="en-US" sz="2000" dirty="0" smtClean="0"/>
              <a:t>4</a:t>
            </a:r>
            <a:r>
              <a:rPr lang="en-US" sz="2000" dirty="0"/>
              <a:t>. Does the action strengthen relationships with partners and their capacity to help the Service meet its mission?</a:t>
            </a:r>
          </a:p>
          <a:p>
            <a:r>
              <a:rPr lang="en-US" sz="2000" dirty="0"/>
              <a:t>5. Does the action leverage additional non-federal funds and in-kind support?</a:t>
            </a:r>
          </a:p>
        </p:txBody>
      </p:sp>
    </p:spTree>
    <p:extLst>
      <p:ext uri="{BB962C8B-B14F-4D97-AF65-F5344CB8AC3E}">
        <p14:creationId xmlns:p14="http://schemas.microsoft.com/office/powerpoint/2010/main" val="363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</TotalTime>
  <Words>727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An Overview of  a Strategic Planning Approach:    USFWS Coastal Conservation and Partners for Fish and Wildlife Programs 2012-2016</vt:lpstr>
      <vt:lpstr>Planning Purpose</vt:lpstr>
      <vt:lpstr>Planning Process</vt:lpstr>
      <vt:lpstr>PowerPoint Presentation</vt:lpstr>
      <vt:lpstr>Plan Development </vt:lpstr>
      <vt:lpstr>Plan Development </vt:lpstr>
      <vt:lpstr>Plan Elements</vt:lpstr>
      <vt:lpstr>Plan Elements</vt:lpstr>
      <vt:lpstr>Plan Elements</vt:lpstr>
      <vt:lpstr>Planning Lessons: SWOT Exercises: Be prepared for unvarnished and/or contradictory feedback  </vt:lpstr>
      <vt:lpstr>Planning Lessons: Having a template helps with shaping a message but hurts creativity and constrains thinking </vt:lpstr>
      <vt:lpstr>Planning Lessons: Asking for and reviewing partner priorities was a useful exercise, but doesn’t define your own. </vt:lpstr>
      <vt:lpstr>Plan Outcomes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 Computer</dc:creator>
  <cp:lastModifiedBy>TuDebbie</cp:lastModifiedBy>
  <cp:revision>17</cp:revision>
  <dcterms:created xsi:type="dcterms:W3CDTF">2012-10-16T02:57:01Z</dcterms:created>
  <dcterms:modified xsi:type="dcterms:W3CDTF">2012-10-24T21:53:01Z</dcterms:modified>
</cp:coreProperties>
</file>